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1414" r:id="rId2"/>
    <p:sldId id="1475" r:id="rId3"/>
    <p:sldId id="1485" r:id="rId4"/>
    <p:sldId id="1479" r:id="rId5"/>
    <p:sldId id="1442" r:id="rId6"/>
    <p:sldId id="1487" r:id="rId7"/>
    <p:sldId id="1476" r:id="rId8"/>
    <p:sldId id="1462" r:id="rId9"/>
    <p:sldId id="1443" r:id="rId10"/>
    <p:sldId id="1459" r:id="rId11"/>
    <p:sldId id="145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les D" initials="CD" lastIdx="20" clrIdx="0">
    <p:extLst>
      <p:ext uri="{19B8F6BF-5375-455C-9EA6-DF929625EA0E}">
        <p15:presenceInfo xmlns:p15="http://schemas.microsoft.com/office/powerpoint/2012/main" userId="7aa6f9c3fd0dda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a:srgbClr val="ED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348" autoAdjust="0"/>
    <p:restoredTop sz="94660"/>
  </p:normalViewPr>
  <p:slideViewPr>
    <p:cSldViewPr snapToGrid="0">
      <p:cViewPr varScale="1">
        <p:scale>
          <a:sx n="109" d="100"/>
          <a:sy n="109" d="100"/>
        </p:scale>
        <p:origin x="216"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8-03T23:06:39.012" idx="3">
    <p:pos x="10" y="10"/>
    <p:text>Here Iam</p:text>
    <p:extLst>
      <p:ext uri="{C676402C-5697-4E1C-873F-D02D1690AC5C}">
        <p15:threadingInfo xmlns:p15="http://schemas.microsoft.com/office/powerpoint/2012/main" timeZoneBias="240"/>
      </p:ext>
    </p:extLst>
  </p:cm>
</p:cmLst>
</file>

<file path=ppt/media/image1.jpe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9/28/25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9/28/25</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wrap="square" lIns="0" tIns="0" rIns="0" bIns="0">
            <a:normAutofit/>
          </a:bodyPr>
          <a:lstStyle>
            <a:lvl1pPr algn="l" fontAlgn="base">
              <a:defRPr sz="3200">
                <a:solidFill>
                  <a:schemeClr val="tx1">
                    <a:lumMod val="85000"/>
                    <a:lumOff val="15000"/>
                  </a:schemeClr>
                </a:solidFill>
                <a:latin typeface="Arial" panose="020B0604020202020204" pitchFamily="34" charset="0"/>
                <a:sym typeface="Arial" panose="020B0604020202020204" pitchFamily="34" charset="0"/>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9/28/25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9/28/25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9/28/25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9/28/25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9/28/25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r:embed="rId14"/>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9/28/25</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icTIyg6uBn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yNtid3wdDWA&amp;list=RDyNtid3wdDWA&amp;start_radio=1&amp;ab_channel=GaiseBaba" TargetMode="External"/><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hyperlink" Target="https://www.youtube.com/watch?v=a-wWKL-7Mrg" TargetMode="External"/><Relationship Id="rId4" Type="http://schemas.openxmlformats.org/officeDocument/2006/relationships/hyperlink" Target="https://www.youtube.com/watch?v=7vihn5MpWSc&amp;list=RD7vihn5MpWSc&amp;start_radio=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exo30_01_10.htm" TargetMode="External"/><Relationship Id="rId2" Type="http://schemas.openxmlformats.org/officeDocument/2006/relationships/hyperlink" Target="https://www.youtube.com/watch?v=icTIyg6uBnU" TargetMode="Externa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s://www.google.com/search?sca_esv=275e958b5b84d9d6&amp;sxsrf=AE3TifPs5C_4WjPO70TnCc3fbl5M_fzMkw:1759105875010&amp;q=sacrifices&amp;si=AMgyJEsoxf1x3izMIRdcfaP2O5eHX7pRY3rYkbG-hRI3Nqkgcb4fLeK9TxWRM1iZvm8jby3NntT98CBIZx_fIkbvuMjjSdcelNivpPQG-LWjJ7BSDc95Wtc%3D&amp;expnd=1&amp;sa=X&amp;ved=2ahUKEwijsrWG3PyPAxXQ_8kDHYCYPccQyecJegQIHBAS" TargetMode="External"/><Relationship Id="rId2" Type="http://schemas.openxmlformats.org/officeDocument/2006/relationships/hyperlink" Target="https://www.google.com/search?sca_esv=275e958b5b84d9d6&amp;sxsrf=AE3TifPs5C_4WjPO70TnCc3fbl5M_fzMkw:1759105875010&amp;q=flat-topped&amp;si=AMgyJEuOnAWW0Co4MNdoFOPUEMGAuBlx7UVgxiImCrHu-1bXK6OTXQKnDqN9XLtwEvp6GIZmlhDc038Bym7NMeGFykJ7gyjpTA_HNabC44u5Ekl7n1et_Lk%3D&amp;expnd=1&amp;sa=X&amp;ved=2ahUKEwijsrWG3PyPAxXQ_8kDHYCYPccQyecJegQIHBA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794500" y="67945"/>
            <a:ext cx="5070474" cy="3491683"/>
          </a:xfrm>
        </p:spPr>
        <p:txBody>
          <a:bodyPr/>
          <a:lstStyle/>
          <a:p>
            <a:pPr algn="ctr"/>
            <a:r>
              <a:rPr lang="en-US" altLang="zh-CN" sz="4600" b="1" dirty="0">
                <a:solidFill>
                  <a:srgbClr val="FF0000"/>
                </a:solidFill>
                <a:latin typeface="DFKai-SB" panose="03000509000000000000" pitchFamily="65" charset="-120"/>
                <a:ea typeface="DFKai-SB" panose="03000509000000000000" pitchFamily="65" charset="-120"/>
              </a:rPr>
              <a:t>Exodus </a:t>
            </a:r>
            <a:r>
              <a:rPr lang="zh-CN" altLang="en-US" sz="4600" b="1" dirty="0">
                <a:solidFill>
                  <a:srgbClr val="FF0000"/>
                </a:solidFill>
                <a:latin typeface="DFKai-SB" panose="03000509000000000000" pitchFamily="65" charset="-120"/>
                <a:ea typeface="DFKai-SB" panose="03000509000000000000" pitchFamily="65" charset="-120"/>
              </a:rPr>
              <a:t>出埃及記</a:t>
            </a:r>
            <a:r>
              <a:rPr lang="en-US" altLang="zh-CN" sz="4600" b="1" dirty="0">
                <a:solidFill>
                  <a:srgbClr val="FF0000"/>
                </a:solidFill>
                <a:latin typeface="DFKai-SB" panose="03000509000000000000" pitchFamily="65" charset="-120"/>
                <a:ea typeface="DFKai-SB" panose="03000509000000000000" pitchFamily="65" charset="-120"/>
              </a:rPr>
              <a:t> 30:01-10</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3200" b="1" dirty="0">
                <a:solidFill>
                  <a:srgbClr val="3366FF"/>
                </a:solidFill>
                <a:latin typeface="DFKai-SB" panose="03000509000000000000" pitchFamily="65" charset="-120"/>
                <a:ea typeface="DFKai-SB" panose="03000509000000000000" pitchFamily="65" charset="-120"/>
              </a:rPr>
              <a:t>T</a:t>
            </a:r>
            <a:r>
              <a:rPr lang="en-US" sz="3200" b="1" dirty="0">
                <a:solidFill>
                  <a:srgbClr val="3366FF"/>
                </a:solidFill>
              </a:rPr>
              <a:t>he Altar of Incense</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endParaRPr lang="zh-CN" altLang="en-US" sz="4600" b="1" dirty="0">
              <a:solidFill>
                <a:srgbClr val="FF0000"/>
              </a:solidFill>
              <a:latin typeface="DFKai-SB" panose="03000509000000000000" pitchFamily="65" charset="-120"/>
              <a:ea typeface="DFKai-SB" panose="03000509000000000000" pitchFamily="65" charset="-120"/>
            </a:endParaRPr>
          </a:p>
        </p:txBody>
      </p:sp>
      <p:sp>
        <p:nvSpPr>
          <p:cNvPr id="3" name="Subtitle 2"/>
          <p:cNvSpPr>
            <a:spLocks noGrp="1"/>
          </p:cNvSpPr>
          <p:nvPr>
            <p:ph type="subTitle" idx="1"/>
          </p:nvPr>
        </p:nvSpPr>
        <p:spPr>
          <a:xfrm>
            <a:off x="7016750" y="4569460"/>
            <a:ext cx="4178935" cy="2220595"/>
          </a:xfrm>
          <a:scene3d>
            <a:camera prst="obliqueTopRight"/>
            <a:lightRig rig="threePt" dir="t"/>
          </a:scene3d>
        </p:spPr>
        <p:txBody>
          <a:bodyPr>
            <a:scene3d>
              <a:camera prst="isometricTopUp"/>
              <a:lightRig rig="threePt" dir="t"/>
            </a:scene3d>
          </a:bodyPr>
          <a:lstStyle/>
          <a:p>
            <a:pPr algn="ctr"/>
            <a:r>
              <a:rPr lang="zh-CN" altLang="en-US" sz="4400" b="1" dirty="0">
                <a:solidFill>
                  <a:srgbClr val="FFC000"/>
                </a:solidFill>
                <a:latin typeface="DFKai-SB" panose="03000509000000000000" pitchFamily="65" charset="-120"/>
                <a:ea typeface="DFKai-SB" panose="03000509000000000000" pitchFamily="65" charset="-120"/>
                <a:sym typeface="+mn-ea"/>
              </a:rPr>
              <a:t>親子靈修</a:t>
            </a:r>
            <a:br>
              <a:rPr lang="zh-CN" altLang="en-US" sz="4400" b="1" dirty="0">
                <a:solidFill>
                  <a:srgbClr val="FFC000"/>
                </a:solidFill>
                <a:latin typeface="DFKai-SB" panose="03000509000000000000" pitchFamily="65" charset="-120"/>
                <a:ea typeface="DFKai-SB" panose="03000509000000000000" pitchFamily="65" charset="-120"/>
                <a:sym typeface="+mn-ea"/>
              </a:rPr>
            </a:br>
            <a:r>
              <a:rPr lang="en-US" altLang="zh-CN" sz="4400" b="1" dirty="0">
                <a:solidFill>
                  <a:srgbClr val="FFC000"/>
                </a:solidFill>
                <a:latin typeface="DFKai-SB" panose="03000509000000000000" pitchFamily="65" charset="-120"/>
                <a:ea typeface="DFKai-SB" panose="03000509000000000000" pitchFamily="65" charset="-120"/>
                <a:sym typeface="+mn-ea"/>
              </a:rPr>
              <a:t>William</a:t>
            </a:r>
            <a:r>
              <a:rPr lang="zh-CN" altLang="en-US" sz="4400" b="1" dirty="0">
                <a:solidFill>
                  <a:srgbClr val="FFC000"/>
                </a:solidFill>
                <a:latin typeface="DFKai-SB" panose="03000509000000000000" pitchFamily="65" charset="-120"/>
                <a:ea typeface="DFKai-SB" panose="03000509000000000000" pitchFamily="65" charset="-120"/>
                <a:sym typeface="+mn-ea"/>
              </a:rPr>
              <a:t>分享</a:t>
            </a:r>
            <a:endParaRPr lang="en-US" sz="4400" b="1" dirty="0">
              <a:solidFill>
                <a:srgbClr val="FFC000"/>
              </a:solidFill>
              <a:latin typeface="DFKai-SB" panose="03000509000000000000" pitchFamily="65" charset="-120"/>
              <a:ea typeface="DFKai-SB" panose="03000509000000000000" pitchFamily="65" charset="-120"/>
            </a:endParaRPr>
          </a:p>
          <a:p>
            <a:pPr algn="ctr"/>
            <a:r>
              <a:rPr lang="en-US" sz="4400" b="1" dirty="0">
                <a:solidFill>
                  <a:srgbClr val="FFC000"/>
                </a:solidFill>
                <a:latin typeface="DFKai-SB" panose="03000509000000000000" pitchFamily="65" charset="-120"/>
                <a:ea typeface="DFKai-SB" panose="03000509000000000000" pitchFamily="65" charset="-120"/>
              </a:rPr>
              <a:t>09-13-2025</a:t>
            </a:r>
          </a:p>
        </p:txBody>
      </p:sp>
      <p:sp>
        <p:nvSpPr>
          <p:cNvPr id="8" name="Text Box 7"/>
          <p:cNvSpPr txBox="1"/>
          <p:nvPr/>
        </p:nvSpPr>
        <p:spPr>
          <a:xfrm>
            <a:off x="876300" y="2642235"/>
            <a:ext cx="4064000" cy="368300"/>
          </a:xfrm>
          <a:prstGeom prst="rect">
            <a:avLst/>
          </a:prstGeom>
          <a:noFill/>
        </p:spPr>
        <p:txBody>
          <a:bodyPr wrap="square" rtlCol="0">
            <a:spAutoFit/>
          </a:bodyPr>
          <a:lstStyle/>
          <a:p>
            <a:endParaRPr lang="en-US"/>
          </a:p>
        </p:txBody>
      </p:sp>
      <p:pic>
        <p:nvPicPr>
          <p:cNvPr id="5" name="Picture 4">
            <a:hlinkClick r:id="rId2"/>
            <a:extLst>
              <a:ext uri="{FF2B5EF4-FFF2-40B4-BE49-F238E27FC236}">
                <a16:creationId xmlns:a16="http://schemas.microsoft.com/office/drawing/2014/main" id="{F9C1BAF9-0EF7-23E9-4D6A-5097207705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5332"/>
            <a:ext cx="6822089" cy="417048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Closing Prayer</a:t>
                      </a:r>
                    </a:p>
                  </a:txBody>
                  <a:tcPr/>
                </a:tc>
                <a:extLst>
                  <a:ext uri="{0D108BD9-81ED-4DB2-BD59-A6C34878D82A}">
                    <a16:rowId xmlns:a16="http://schemas.microsoft.com/office/drawing/2014/main" val="10000"/>
                  </a:ext>
                </a:extLst>
              </a:tr>
              <a:tr h="5389080">
                <a:tc>
                  <a:txBody>
                    <a:bodyPr/>
                    <a:lstStyle/>
                    <a:p>
                      <a:pPr algn="l">
                        <a:buNone/>
                      </a:pPr>
                      <a:r>
                        <a:rPr lang="en-US" sz="2800" i="1" dirty="0"/>
                        <a:t>Dear Heavenly Father, </a:t>
                      </a:r>
                      <a:r>
                        <a:rPr lang="en-US" sz="2800" dirty="0"/>
                        <a:t>the Glorious Lord, the Creator, and Sovereign of all things. Thank you for your mercy and grace. Thank you for calling us, the parents. Thank you for giving us, the parents, the educational authority. Our children are your heritage. We are the sinners; we do not deserve it. May Your Holy Spirit call us, guide us. Bless our children and young generation to be able to know you, follow you to be the devotional generation. May your name be glorified, generation by generation, and forever. I pray in the name of Jesus. Amen.  </a:t>
                      </a:r>
                      <a:endParaRPr lang="en-US" sz="2800" i="1"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6110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descr="Screenshot 2025-07-31 213648"/>
          <p:cNvPicPr>
            <a:picLocks noGrp="1" noChangeAspect="1"/>
          </p:cNvPicPr>
          <p:nvPr>
            <p:ph sz="half" idx="2"/>
          </p:nvPr>
        </p:nvPicPr>
        <p:blipFill>
          <a:blip r:embed="rId2"/>
          <a:srcRect r="15739" b="9740"/>
          <a:stretch>
            <a:fillRect/>
          </a:stretch>
        </p:blipFill>
        <p:spPr>
          <a:xfrm>
            <a:off x="6443980" y="633095"/>
            <a:ext cx="5289550" cy="3101975"/>
          </a:xfrm>
          <a:prstGeom prst="rect">
            <a:avLst/>
          </a:prstGeom>
        </p:spPr>
      </p:pic>
      <p:sp>
        <p:nvSpPr>
          <p:cNvPr id="6" name="Text Box 5"/>
          <p:cNvSpPr txBox="1"/>
          <p:nvPr/>
        </p:nvSpPr>
        <p:spPr>
          <a:xfrm>
            <a:off x="458470" y="2784108"/>
            <a:ext cx="5203191" cy="4154984"/>
          </a:xfrm>
          <a:prstGeom prst="rect">
            <a:avLst/>
          </a:prstGeom>
          <a:noFill/>
        </p:spPr>
        <p:txBody>
          <a:bodyPr wrap="square" rtlCol="0" anchor="t">
            <a:spAutoFit/>
          </a:bodyPr>
          <a:lstStyle/>
          <a:p>
            <a:pPr marL="635" indent="-635">
              <a:buNone/>
            </a:pPr>
            <a:r>
              <a:rPr lang="en-US" altLang="en-US" sz="2400" dirty="0">
                <a:sym typeface="+mn-ea"/>
              </a:rPr>
              <a:t>1.No Turning Back</a:t>
            </a:r>
          </a:p>
          <a:p>
            <a:pPr marL="635" indent="-635">
              <a:buNone/>
            </a:pPr>
            <a:r>
              <a:rPr lang="en-US" altLang="en-US" sz="2400" dirty="0">
                <a:solidFill>
                  <a:srgbClr val="FF0000"/>
                </a:solidFill>
                <a:sym typeface="+mn-ea"/>
                <a:hlinkClick r:id="rId3"/>
              </a:rPr>
              <a:t>https://www.youtube.com/watch?v=yNtid3wdDWA&amp;list=RDyNtid3wdDWA&amp;start_radio=1&amp;ab_channel=GaiseBaba</a:t>
            </a:r>
            <a:r>
              <a:rPr lang="en-US" altLang="en-US" sz="2400" dirty="0">
                <a:sym typeface="+mn-ea"/>
                <a:hlinkClick r:id="rId3"/>
              </a:rPr>
              <a:t>         </a:t>
            </a:r>
            <a:endParaRPr lang="en-US" altLang="en-US" sz="2400" dirty="0">
              <a:sym typeface="+mn-ea"/>
            </a:endParaRPr>
          </a:p>
          <a:p>
            <a:pPr marL="635" indent="-635">
              <a:buNone/>
            </a:pPr>
            <a:r>
              <a:rPr lang="en-US" altLang="en-US" sz="2400" dirty="0">
                <a:sym typeface="+mn-ea"/>
              </a:rPr>
              <a:t>Christian Kids</a:t>
            </a:r>
          </a:p>
          <a:p>
            <a:pPr marL="635" indent="-635">
              <a:buNone/>
            </a:pPr>
            <a:endParaRPr lang="en-US" altLang="en-US" sz="2400" dirty="0">
              <a:sym typeface="+mn-ea"/>
            </a:endParaRPr>
          </a:p>
          <a:p>
            <a:pPr marL="635" indent="-635">
              <a:buNone/>
            </a:pPr>
            <a:r>
              <a:rPr lang="en-US" altLang="en-US" sz="2400" dirty="0">
                <a:sym typeface="+mn-ea"/>
                <a:hlinkClick r:id="rId4"/>
              </a:rPr>
              <a:t>https://www.youtube.com/watch?v</a:t>
            </a:r>
            <a:r>
              <a:rPr lang="en-US" altLang="en-US" sz="2400">
                <a:sym typeface="+mn-ea"/>
                <a:hlinkClick r:id="rId4"/>
              </a:rPr>
              <a:t>=7vihn5MpWSc&amp;list=RD7vihn5MpWSc&amp;start_radio=1</a:t>
            </a:r>
            <a:endParaRPr lang="en-US" altLang="en-US" sz="2400">
              <a:sym typeface="+mn-ea"/>
            </a:endParaRPr>
          </a:p>
          <a:p>
            <a:pPr marL="635" indent="-635">
              <a:buNone/>
            </a:pPr>
            <a:endParaRPr lang="en-US" altLang="en-US" sz="2400" dirty="0">
              <a:sym typeface="+mn-ea"/>
            </a:endParaRPr>
          </a:p>
        </p:txBody>
      </p:sp>
      <p:sp>
        <p:nvSpPr>
          <p:cNvPr id="8" name="Text Box 7"/>
          <p:cNvSpPr txBox="1"/>
          <p:nvPr/>
        </p:nvSpPr>
        <p:spPr>
          <a:xfrm>
            <a:off x="6443980" y="3938270"/>
            <a:ext cx="5399405" cy="2308324"/>
          </a:xfrm>
          <a:prstGeom prst="rect">
            <a:avLst/>
          </a:prstGeom>
          <a:noFill/>
        </p:spPr>
        <p:txBody>
          <a:bodyPr wrap="square" rtlCol="0" anchor="t">
            <a:spAutoFit/>
          </a:bodyPr>
          <a:lstStyle/>
          <a:p>
            <a:pPr marL="0" indent="0" algn="l">
              <a:buNone/>
            </a:pPr>
            <a:r>
              <a:rPr lang="en-US" altLang="en-US" sz="2000" dirty="0">
                <a:sym typeface="+mn-ea"/>
              </a:rPr>
              <a:t>2</a:t>
            </a:r>
            <a:r>
              <a:rPr lang="en-US" altLang="en-US" sz="2400" dirty="0">
                <a:sym typeface="+mn-ea"/>
              </a:rPr>
              <a:t>.</a:t>
            </a:r>
            <a:r>
              <a:rPr lang="en-US" altLang="en-US" sz="2400" dirty="0">
                <a:solidFill>
                  <a:srgbClr val="FF0000"/>
                </a:solidFill>
                <a:sym typeface="+mn-ea"/>
              </a:rPr>
              <a:t> The Song of Moses </a:t>
            </a:r>
            <a:r>
              <a:rPr lang="en-US" altLang="en-US" sz="2400" dirty="0">
                <a:solidFill>
                  <a:srgbClr val="00B050"/>
                </a:solidFill>
                <a:sym typeface="+mn-ea"/>
                <a:hlinkClick r:id="rId5"/>
              </a:rPr>
              <a:t>https://www.youtube.com/watch?v=a-wWKL-7Mrg</a:t>
            </a:r>
            <a:endParaRPr lang="en-US" altLang="en-US" sz="2400" dirty="0">
              <a:solidFill>
                <a:srgbClr val="00B050"/>
              </a:solidFill>
              <a:sym typeface="+mn-ea"/>
            </a:endParaRPr>
          </a:p>
          <a:p>
            <a:pPr marL="0" indent="0" algn="l">
              <a:buNone/>
            </a:pPr>
            <a:r>
              <a:rPr lang="en-US" altLang="en-US" sz="2400" dirty="0">
                <a:sym typeface="+mn-ea"/>
              </a:rPr>
              <a:t>The Song of Moses Like You've Never Heard Before | Christian Worship Song/  World Wide Worship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B146529-F3D4-DA46-5101-4940AB799F28}"/>
              </a:ext>
            </a:extLst>
          </p:cNvPr>
          <p:cNvSpPr>
            <a:spLocks noGrp="1"/>
          </p:cNvSpPr>
          <p:nvPr>
            <p:ph type="title"/>
          </p:nvPr>
        </p:nvSpPr>
        <p:spPr>
          <a:xfrm>
            <a:off x="609600" y="0"/>
            <a:ext cx="10972800" cy="1175657"/>
          </a:xfrm>
        </p:spPr>
        <p:txBody>
          <a:bodyPr/>
          <a:lstStyle/>
          <a:p>
            <a:pPr algn="ctr"/>
            <a:r>
              <a:rPr lang="en-US" altLang="zh-CN" dirty="0"/>
              <a:t>To Children: What is your favorite game?</a:t>
            </a:r>
            <a:endParaRPr lang="zh-CN" altLang="en-US" sz="2000" dirty="0"/>
          </a:p>
        </p:txBody>
      </p:sp>
      <p:pic>
        <p:nvPicPr>
          <p:cNvPr id="3" name="Picture 2">
            <a:extLst>
              <a:ext uri="{FF2B5EF4-FFF2-40B4-BE49-F238E27FC236}">
                <a16:creationId xmlns:a16="http://schemas.microsoft.com/office/drawing/2014/main" id="{0FA8C872-340F-56E9-9F08-03C3704028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646" y="1441209"/>
            <a:ext cx="3417124" cy="4003903"/>
          </a:xfrm>
          <a:prstGeom prst="rect">
            <a:avLst/>
          </a:prstGeom>
        </p:spPr>
      </p:pic>
      <p:pic>
        <p:nvPicPr>
          <p:cNvPr id="12" name="Picture 11">
            <a:extLst>
              <a:ext uri="{FF2B5EF4-FFF2-40B4-BE49-F238E27FC236}">
                <a16:creationId xmlns:a16="http://schemas.microsoft.com/office/drawing/2014/main" id="{09E6C2FA-1523-3AAC-9A6B-7DECCE683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0301" y="1441210"/>
            <a:ext cx="6790128" cy="4161691"/>
          </a:xfrm>
          <a:prstGeom prst="rect">
            <a:avLst/>
          </a:prstGeom>
        </p:spPr>
      </p:pic>
    </p:spTree>
    <p:extLst>
      <p:ext uri="{BB962C8B-B14F-4D97-AF65-F5344CB8AC3E}">
        <p14:creationId xmlns:p14="http://schemas.microsoft.com/office/powerpoint/2010/main" val="3548478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B146529-F3D4-DA46-5101-4940AB799F28}"/>
              </a:ext>
            </a:extLst>
          </p:cNvPr>
          <p:cNvSpPr>
            <a:spLocks noGrp="1"/>
          </p:cNvSpPr>
          <p:nvPr>
            <p:ph type="title"/>
          </p:nvPr>
        </p:nvSpPr>
        <p:spPr>
          <a:xfrm>
            <a:off x="609600" y="0"/>
            <a:ext cx="10972800" cy="1175657"/>
          </a:xfrm>
        </p:spPr>
        <p:txBody>
          <a:bodyPr/>
          <a:lstStyle/>
          <a:p>
            <a:pPr algn="ctr"/>
            <a:r>
              <a:rPr lang="en-US" altLang="zh-CN" dirty="0"/>
              <a:t>To Parents: What is your favorite job/occupation?</a:t>
            </a:r>
            <a:endParaRPr lang="zh-CN" altLang="en-US" sz="2000" dirty="0"/>
          </a:p>
        </p:txBody>
      </p:sp>
      <p:pic>
        <p:nvPicPr>
          <p:cNvPr id="4" name="Picture 3">
            <a:extLst>
              <a:ext uri="{FF2B5EF4-FFF2-40B4-BE49-F238E27FC236}">
                <a16:creationId xmlns:a16="http://schemas.microsoft.com/office/drawing/2014/main" id="{33FEAEFD-DEC8-6CC7-441A-4061C0F89A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4550" y="1365250"/>
            <a:ext cx="7772400" cy="5211842"/>
          </a:xfrm>
          <a:prstGeom prst="rect">
            <a:avLst/>
          </a:prstGeom>
        </p:spPr>
      </p:pic>
    </p:spTree>
    <p:extLst>
      <p:ext uri="{BB962C8B-B14F-4D97-AF65-F5344CB8AC3E}">
        <p14:creationId xmlns:p14="http://schemas.microsoft.com/office/powerpoint/2010/main" val="1763020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369278" y="3929901"/>
            <a:ext cx="10972800" cy="582613"/>
          </a:xfrm>
        </p:spPr>
        <p:txBody>
          <a:bodyPr/>
          <a:lstStyle/>
          <a:p>
            <a:pPr algn="ctr"/>
            <a:r>
              <a:rPr lang="en-US" altLang="zh-CN" dirty="0"/>
              <a:t>What is the significance of your favorites?</a:t>
            </a:r>
            <a:endParaRPr lang="zh-CN" altLang="en-US" dirty="0"/>
          </a:p>
        </p:txBody>
      </p:sp>
      <p:sp>
        <p:nvSpPr>
          <p:cNvPr id="4" name="TextBox 3">
            <a:extLst>
              <a:ext uri="{FF2B5EF4-FFF2-40B4-BE49-F238E27FC236}">
                <a16:creationId xmlns:a16="http://schemas.microsoft.com/office/drawing/2014/main" id="{11EE5570-5CF1-9731-87D3-8A2FB6053D17}"/>
              </a:ext>
            </a:extLst>
          </p:cNvPr>
          <p:cNvSpPr txBox="1"/>
          <p:nvPr/>
        </p:nvSpPr>
        <p:spPr>
          <a:xfrm>
            <a:off x="644771" y="1156450"/>
            <a:ext cx="11265876" cy="2585323"/>
          </a:xfrm>
          <a:prstGeom prst="rect">
            <a:avLst/>
          </a:prstGeom>
          <a:solidFill>
            <a:schemeClr val="bg2">
              <a:lumMod val="40000"/>
              <a:lumOff val="60000"/>
            </a:schemeClr>
          </a:solidFill>
        </p:spPr>
        <p:txBody>
          <a:bodyPr wrap="square">
            <a:spAutoFit/>
          </a:bodyPr>
          <a:lstStyle/>
          <a:p>
            <a:pPr marL="571500" indent="-571500">
              <a:buFont typeface="Wingdings" pitchFamily="2" charset="2"/>
              <a:buChar char="q"/>
            </a:pPr>
            <a:r>
              <a:rPr lang="en-US" altLang="zh-CN" sz="3600" dirty="0"/>
              <a:t>Fun.</a:t>
            </a:r>
          </a:p>
          <a:p>
            <a:pPr marL="571500" indent="-571500">
              <a:buFont typeface="Wingdings" pitchFamily="2" charset="2"/>
              <a:buChar char="q"/>
            </a:pPr>
            <a:r>
              <a:rPr lang="en-US" altLang="zh-CN" sz="3600" dirty="0"/>
              <a:t>Kill Time.</a:t>
            </a:r>
          </a:p>
          <a:p>
            <a:pPr marL="571500" indent="-571500">
              <a:buFont typeface="Wingdings" pitchFamily="2" charset="2"/>
              <a:buChar char="q"/>
            </a:pPr>
            <a:r>
              <a:rPr lang="en-US" altLang="zh-CN" sz="3600" dirty="0"/>
              <a:t>Curiosity.</a:t>
            </a:r>
          </a:p>
          <a:p>
            <a:pPr marL="571500" indent="-571500">
              <a:buFont typeface="Wingdings" pitchFamily="2" charset="2"/>
              <a:buChar char="q"/>
            </a:pPr>
            <a:r>
              <a:rPr lang="en-US" altLang="zh-CN" sz="3600" dirty="0"/>
              <a:t>… </a:t>
            </a:r>
            <a:endParaRPr lang="en-US" sz="1800" dirty="0"/>
          </a:p>
          <a:p>
            <a:endParaRPr lang="en-US" sz="1800" dirty="0"/>
          </a:p>
        </p:txBody>
      </p:sp>
      <p:sp>
        <p:nvSpPr>
          <p:cNvPr id="3" name="Title 1">
            <a:extLst>
              <a:ext uri="{FF2B5EF4-FFF2-40B4-BE49-F238E27FC236}">
                <a16:creationId xmlns:a16="http://schemas.microsoft.com/office/drawing/2014/main" id="{0350F53B-39D6-19A7-320D-BE4DA8B5B4F4}"/>
              </a:ext>
            </a:extLst>
          </p:cNvPr>
          <p:cNvSpPr txBox="1">
            <a:spLocks/>
          </p:cNvSpPr>
          <p:nvPr/>
        </p:nvSpPr>
        <p:spPr>
          <a:xfrm>
            <a:off x="369278" y="420230"/>
            <a:ext cx="10972800"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What makes your favorite?</a:t>
            </a:r>
            <a:endParaRPr lang="zh-CN" altLang="en-US" dirty="0"/>
          </a:p>
        </p:txBody>
      </p:sp>
      <p:sp>
        <p:nvSpPr>
          <p:cNvPr id="5" name="TextBox 4">
            <a:extLst>
              <a:ext uri="{FF2B5EF4-FFF2-40B4-BE49-F238E27FC236}">
                <a16:creationId xmlns:a16="http://schemas.microsoft.com/office/drawing/2014/main" id="{B604C7DB-D927-D4E7-E35B-1D44B461066A}"/>
              </a:ext>
            </a:extLst>
          </p:cNvPr>
          <p:cNvSpPr txBox="1"/>
          <p:nvPr/>
        </p:nvSpPr>
        <p:spPr>
          <a:xfrm>
            <a:off x="644771" y="4512514"/>
            <a:ext cx="11265876" cy="2585323"/>
          </a:xfrm>
          <a:prstGeom prst="rect">
            <a:avLst/>
          </a:prstGeom>
          <a:solidFill>
            <a:schemeClr val="bg2">
              <a:lumMod val="40000"/>
              <a:lumOff val="60000"/>
            </a:schemeClr>
          </a:solidFill>
        </p:spPr>
        <p:txBody>
          <a:bodyPr wrap="square">
            <a:spAutoFit/>
          </a:bodyPr>
          <a:lstStyle/>
          <a:p>
            <a:pPr marL="571500" indent="-571500">
              <a:buFont typeface="Wingdings" pitchFamily="2" charset="2"/>
              <a:buChar char="q"/>
            </a:pPr>
            <a:r>
              <a:rPr lang="en-US" altLang="zh-CN" sz="3600" dirty="0"/>
              <a:t>Meaningless.</a:t>
            </a:r>
          </a:p>
          <a:p>
            <a:pPr marL="571500" indent="-571500">
              <a:buFont typeface="Wingdings" pitchFamily="2" charset="2"/>
              <a:buChar char="q"/>
            </a:pPr>
            <a:r>
              <a:rPr lang="en-US" altLang="zh-CN" sz="3600" dirty="0"/>
              <a:t>I don’t know.</a:t>
            </a:r>
          </a:p>
          <a:p>
            <a:pPr marL="571500" indent="-571500">
              <a:buFont typeface="Wingdings" pitchFamily="2" charset="2"/>
              <a:buChar char="q"/>
            </a:pPr>
            <a:r>
              <a:rPr lang="en-US" altLang="zh-CN" sz="3600" dirty="0"/>
              <a:t>Earn money to support the family.</a:t>
            </a:r>
          </a:p>
          <a:p>
            <a:pPr marL="571500" indent="-571500">
              <a:buFont typeface="Wingdings" pitchFamily="2" charset="2"/>
              <a:buChar char="q"/>
            </a:pPr>
            <a:r>
              <a:rPr lang="en-US" altLang="zh-CN" sz="3600" dirty="0"/>
              <a:t>… </a:t>
            </a:r>
            <a:endParaRPr lang="en-US" sz="1800" dirty="0"/>
          </a:p>
          <a:p>
            <a:endParaRPr lang="en-US" sz="1800" dirty="0"/>
          </a:p>
        </p:txBody>
      </p:sp>
    </p:spTree>
    <p:extLst>
      <p:ext uri="{BB962C8B-B14F-4D97-AF65-F5344CB8AC3E}">
        <p14:creationId xmlns:p14="http://schemas.microsoft.com/office/powerpoint/2010/main" val="37494589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7000E64E-CF1C-295C-23A4-8273F1B03026}"/>
              </a:ext>
            </a:extLst>
          </p:cNvPr>
          <p:cNvSpPr>
            <a:spLocks noGrp="1"/>
          </p:cNvSpPr>
          <p:nvPr>
            <p:ph idx="1"/>
          </p:nvPr>
        </p:nvSpPr>
        <p:spPr>
          <a:xfrm>
            <a:off x="734786" y="4961834"/>
            <a:ext cx="10972800" cy="1896166"/>
          </a:xfrm>
        </p:spPr>
        <p:txBody>
          <a:bodyPr/>
          <a:lstStyle/>
          <a:p>
            <a:r>
              <a:rPr lang="en-US" dirty="0">
                <a:hlinkClick r:id="rId2"/>
              </a:rPr>
              <a:t>https://www.youtube.com/watch?v=icTIyg6uBnU</a:t>
            </a:r>
            <a:br>
              <a:rPr lang="en-US" dirty="0"/>
            </a:br>
            <a:r>
              <a:rPr lang="en-US" dirty="0"/>
              <a:t>English Version Video: Exodus 30:01-10.</a:t>
            </a:r>
          </a:p>
          <a:p>
            <a:r>
              <a:rPr lang="en-US" dirty="0"/>
              <a:t>(1 min)</a:t>
            </a:r>
          </a:p>
        </p:txBody>
      </p:sp>
      <p:pic>
        <p:nvPicPr>
          <p:cNvPr id="2" name="Picture 1">
            <a:hlinkClick r:id="rId3"/>
            <a:extLst>
              <a:ext uri="{FF2B5EF4-FFF2-40B4-BE49-F238E27FC236}">
                <a16:creationId xmlns:a16="http://schemas.microsoft.com/office/drawing/2014/main" id="{DA3406FE-A608-5C62-47B7-4BB3946B6A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0246" y="635979"/>
            <a:ext cx="6822089" cy="41704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609600" y="147637"/>
            <a:ext cx="10972800" cy="582613"/>
          </a:xfrm>
        </p:spPr>
        <p:txBody>
          <a:bodyPr/>
          <a:lstStyle/>
          <a:p>
            <a:pPr algn="ctr"/>
            <a:r>
              <a:rPr lang="en-US" altLang="zh-CN" dirty="0"/>
              <a:t>What is incense (</a:t>
            </a:r>
            <a:r>
              <a:rPr lang="ja-JP" altLang="en-US"/>
              <a:t>香</a:t>
            </a:r>
            <a:r>
              <a:rPr lang="en-US" altLang="ja-JP" dirty="0"/>
              <a:t>)</a:t>
            </a:r>
            <a:r>
              <a:rPr lang="en-US" altLang="zh-CN" dirty="0"/>
              <a:t>?</a:t>
            </a:r>
            <a:endParaRPr lang="zh-CN" altLang="en-US" dirty="0"/>
          </a:p>
        </p:txBody>
      </p:sp>
      <p:sp>
        <p:nvSpPr>
          <p:cNvPr id="4" name="TextBox 3">
            <a:extLst>
              <a:ext uri="{FF2B5EF4-FFF2-40B4-BE49-F238E27FC236}">
                <a16:creationId xmlns:a16="http://schemas.microsoft.com/office/drawing/2014/main" id="{0AF6D62E-6AE2-145F-7256-E58252C9B49A}"/>
              </a:ext>
            </a:extLst>
          </p:cNvPr>
          <p:cNvSpPr txBox="1"/>
          <p:nvPr/>
        </p:nvSpPr>
        <p:spPr>
          <a:xfrm>
            <a:off x="762000" y="950965"/>
            <a:ext cx="10972800" cy="954107"/>
          </a:xfrm>
          <a:prstGeom prst="rect">
            <a:avLst/>
          </a:prstGeom>
          <a:noFill/>
        </p:spPr>
        <p:txBody>
          <a:bodyPr wrap="square">
            <a:spAutoFit/>
          </a:bodyPr>
          <a:lstStyle/>
          <a:p>
            <a:r>
              <a:rPr lang="en-US" sz="2800" b="0" i="0" dirty="0">
                <a:solidFill>
                  <a:srgbClr val="1F1F1F"/>
                </a:solidFill>
                <a:effectLst/>
                <a:latin typeface="Roboto" panose="020F0502020204030204" pitchFamily="34" charset="0"/>
              </a:rPr>
              <a:t>Incense is any material, typically fragrant plant matter, that produces aromatic smoke when burned</a:t>
            </a:r>
            <a:r>
              <a:rPr lang="en-US" sz="2800" b="0" i="0" dirty="0">
                <a:solidFill>
                  <a:srgbClr val="1F1F1F"/>
                </a:solidFill>
                <a:effectLst/>
                <a:latin typeface="Roboto" panose="02000000000000000000" pitchFamily="2" charset="0"/>
              </a:rPr>
              <a:t>.</a:t>
            </a:r>
            <a:endParaRPr lang="en-US" sz="2800" dirty="0"/>
          </a:p>
        </p:txBody>
      </p:sp>
      <p:sp>
        <p:nvSpPr>
          <p:cNvPr id="3" name="Title 1">
            <a:extLst>
              <a:ext uri="{FF2B5EF4-FFF2-40B4-BE49-F238E27FC236}">
                <a16:creationId xmlns:a16="http://schemas.microsoft.com/office/drawing/2014/main" id="{0A7153D0-9D42-E708-547F-AD165D028BBE}"/>
              </a:ext>
            </a:extLst>
          </p:cNvPr>
          <p:cNvSpPr txBox="1">
            <a:spLocks/>
          </p:cNvSpPr>
          <p:nvPr/>
        </p:nvSpPr>
        <p:spPr>
          <a:xfrm>
            <a:off x="762000" y="2064767"/>
            <a:ext cx="10972800"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What is Altar (</a:t>
            </a:r>
            <a:r>
              <a:rPr lang="ja-JP" altLang="en-US"/>
              <a:t>坛</a:t>
            </a:r>
            <a:r>
              <a:rPr lang="en-US" altLang="ja-JP" dirty="0"/>
              <a:t>)</a:t>
            </a:r>
            <a:r>
              <a:rPr lang="en-US" altLang="zh-CN" dirty="0"/>
              <a:t>?</a:t>
            </a:r>
            <a:endParaRPr lang="zh-CN" altLang="en-US" dirty="0"/>
          </a:p>
        </p:txBody>
      </p:sp>
      <p:sp>
        <p:nvSpPr>
          <p:cNvPr id="5" name="TextBox 4">
            <a:extLst>
              <a:ext uri="{FF2B5EF4-FFF2-40B4-BE49-F238E27FC236}">
                <a16:creationId xmlns:a16="http://schemas.microsoft.com/office/drawing/2014/main" id="{ED288EF3-7E8B-2E93-71FC-E7DF78E81C4B}"/>
              </a:ext>
            </a:extLst>
          </p:cNvPr>
          <p:cNvSpPr txBox="1"/>
          <p:nvPr/>
        </p:nvSpPr>
        <p:spPr>
          <a:xfrm>
            <a:off x="609600" y="2695778"/>
            <a:ext cx="10972800" cy="954107"/>
          </a:xfrm>
          <a:prstGeom prst="rect">
            <a:avLst/>
          </a:prstGeom>
          <a:noFill/>
        </p:spPr>
        <p:txBody>
          <a:bodyPr wrap="square">
            <a:spAutoFit/>
          </a:bodyPr>
          <a:lstStyle/>
          <a:p>
            <a:r>
              <a:rPr lang="en-US" sz="2800" b="0" i="0" dirty="0">
                <a:solidFill>
                  <a:srgbClr val="1F1F1F"/>
                </a:solidFill>
                <a:effectLst/>
                <a:latin typeface="Roboto" panose="020F0502020204030204" pitchFamily="34" charset="0"/>
              </a:rPr>
              <a:t>An altar is a table or </a:t>
            </a:r>
            <a:r>
              <a:rPr lang="en-US" sz="2800" b="0" i="0" u="none" strike="noStrike" dirty="0">
                <a:solidFill>
                  <a:srgbClr val="1F1F1F"/>
                </a:solidFill>
                <a:effectLst/>
                <a:latin typeface="Roboto" panose="02000000000000000000" pitchFamily="2" charset="0"/>
                <a:hlinkClick r:id="rId2"/>
              </a:rPr>
              <a:t>flat-topped</a:t>
            </a:r>
            <a:r>
              <a:rPr lang="en-US" sz="2800" b="0" i="0" dirty="0">
                <a:solidFill>
                  <a:srgbClr val="1F1F1F"/>
                </a:solidFill>
                <a:effectLst/>
                <a:latin typeface="Roboto" panose="02000000000000000000" pitchFamily="2" charset="0"/>
              </a:rPr>
              <a:t> block used as the focus for a religious ritual, especially for making </a:t>
            </a:r>
            <a:r>
              <a:rPr lang="en-US" sz="2800" b="0" i="0" u="none" strike="noStrike" dirty="0">
                <a:solidFill>
                  <a:srgbClr val="1F1F1F"/>
                </a:solidFill>
                <a:effectLst/>
                <a:latin typeface="Roboto" panose="02000000000000000000" pitchFamily="2" charset="0"/>
                <a:hlinkClick r:id="rId3"/>
              </a:rPr>
              <a:t>sacrifices</a:t>
            </a:r>
            <a:r>
              <a:rPr lang="en-US" sz="2800" b="0" i="0" dirty="0">
                <a:solidFill>
                  <a:srgbClr val="1F1F1F"/>
                </a:solidFill>
                <a:effectLst/>
                <a:latin typeface="Roboto" panose="02000000000000000000" pitchFamily="2" charset="0"/>
              </a:rPr>
              <a:t> or offerings to </a:t>
            </a:r>
            <a:r>
              <a:rPr lang="en-US" sz="2800" dirty="0">
                <a:solidFill>
                  <a:srgbClr val="1F1F1F"/>
                </a:solidFill>
                <a:latin typeface="Roboto" panose="02000000000000000000" pitchFamily="2" charset="0"/>
              </a:rPr>
              <a:t>God</a:t>
            </a:r>
            <a:r>
              <a:rPr lang="en-US" sz="2800" b="0" i="0" dirty="0">
                <a:solidFill>
                  <a:srgbClr val="1F1F1F"/>
                </a:solidFill>
                <a:effectLst/>
                <a:latin typeface="Roboto" panose="02000000000000000000" pitchFamily="2" charset="0"/>
              </a:rPr>
              <a:t>.</a:t>
            </a:r>
            <a:endParaRPr lang="en-US" sz="2800" dirty="0"/>
          </a:p>
        </p:txBody>
      </p:sp>
      <p:sp>
        <p:nvSpPr>
          <p:cNvPr id="7" name="Title 1">
            <a:extLst>
              <a:ext uri="{FF2B5EF4-FFF2-40B4-BE49-F238E27FC236}">
                <a16:creationId xmlns:a16="http://schemas.microsoft.com/office/drawing/2014/main" id="{4ADAECF5-064C-FB8C-80D5-5E8CE062EC55}"/>
              </a:ext>
            </a:extLst>
          </p:cNvPr>
          <p:cNvSpPr txBox="1">
            <a:spLocks/>
          </p:cNvSpPr>
          <p:nvPr/>
        </p:nvSpPr>
        <p:spPr>
          <a:xfrm>
            <a:off x="515815" y="3905504"/>
            <a:ext cx="10972800"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What is the Altar of Incense (</a:t>
            </a:r>
            <a:r>
              <a:rPr lang="ja-JP" altLang="en-US"/>
              <a:t>香坛</a:t>
            </a:r>
            <a:r>
              <a:rPr lang="en-US" altLang="ja-JP" dirty="0"/>
              <a:t>)</a:t>
            </a:r>
            <a:r>
              <a:rPr lang="en-US" altLang="zh-CN" dirty="0"/>
              <a:t>?</a:t>
            </a:r>
            <a:endParaRPr lang="zh-CN" altLang="en-US" dirty="0"/>
          </a:p>
        </p:txBody>
      </p:sp>
      <p:sp>
        <p:nvSpPr>
          <p:cNvPr id="8" name="TextBox 7">
            <a:extLst>
              <a:ext uri="{FF2B5EF4-FFF2-40B4-BE49-F238E27FC236}">
                <a16:creationId xmlns:a16="http://schemas.microsoft.com/office/drawing/2014/main" id="{9ACF6A7D-8DBB-75A8-B3CA-27786A369B19}"/>
              </a:ext>
            </a:extLst>
          </p:cNvPr>
          <p:cNvSpPr txBox="1"/>
          <p:nvPr/>
        </p:nvSpPr>
        <p:spPr>
          <a:xfrm>
            <a:off x="703385" y="4440591"/>
            <a:ext cx="10972800" cy="954107"/>
          </a:xfrm>
          <a:prstGeom prst="rect">
            <a:avLst/>
          </a:prstGeom>
          <a:noFill/>
        </p:spPr>
        <p:txBody>
          <a:bodyPr wrap="square">
            <a:spAutoFit/>
          </a:bodyPr>
          <a:lstStyle/>
          <a:p>
            <a:r>
              <a:rPr lang="en-US" sz="2800" b="0" i="0" dirty="0">
                <a:solidFill>
                  <a:srgbClr val="1F1F1F"/>
                </a:solidFill>
                <a:effectLst/>
                <a:latin typeface="Roboto" panose="020F0502020204030204" pitchFamily="34" charset="0"/>
              </a:rPr>
              <a:t>An altar of Incense is an altar for priests to burn incense to symbolize prayers ascending to God</a:t>
            </a:r>
            <a:r>
              <a:rPr lang="en-US" sz="2800" b="0" i="0" dirty="0">
                <a:solidFill>
                  <a:srgbClr val="1F1F1F"/>
                </a:solidFill>
                <a:effectLst/>
                <a:latin typeface="Roboto" panose="02000000000000000000" pitchFamily="2" charset="0"/>
              </a:rPr>
              <a:t>.</a:t>
            </a:r>
            <a:endParaRPr lang="en-US" sz="2800" dirty="0"/>
          </a:p>
        </p:txBody>
      </p:sp>
    </p:spTree>
    <p:extLst>
      <p:ext uri="{BB962C8B-B14F-4D97-AF65-F5344CB8AC3E}">
        <p14:creationId xmlns:p14="http://schemas.microsoft.com/office/powerpoint/2010/main" val="3874418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AF6D62E-6AE2-145F-7256-E58252C9B49A}"/>
              </a:ext>
            </a:extLst>
          </p:cNvPr>
          <p:cNvSpPr txBox="1"/>
          <p:nvPr/>
        </p:nvSpPr>
        <p:spPr>
          <a:xfrm>
            <a:off x="762000" y="1413872"/>
            <a:ext cx="10972800" cy="3108543"/>
          </a:xfrm>
          <a:prstGeom prst="rect">
            <a:avLst/>
          </a:prstGeom>
          <a:noFill/>
        </p:spPr>
        <p:txBody>
          <a:bodyPr wrap="square">
            <a:spAutoFit/>
          </a:bodyPr>
          <a:lstStyle/>
          <a:p>
            <a:pPr marL="457200" indent="-457200">
              <a:buFont typeface="Wingdings" pitchFamily="2" charset="2"/>
              <a:buChar char="q"/>
            </a:pPr>
            <a:r>
              <a:rPr lang="en-US" sz="2800" dirty="0"/>
              <a:t>Yes, I’d love to.</a:t>
            </a:r>
          </a:p>
          <a:p>
            <a:pPr marL="457200" indent="-457200">
              <a:buFont typeface="Wingdings" pitchFamily="2" charset="2"/>
              <a:buChar char="q"/>
            </a:pPr>
            <a:r>
              <a:rPr lang="en-US" sz="2800" dirty="0"/>
              <a:t>No, it’s boring.</a:t>
            </a:r>
          </a:p>
          <a:p>
            <a:pPr marL="457200" indent="-457200">
              <a:buFont typeface="Wingdings" pitchFamily="2" charset="2"/>
              <a:buChar char="q"/>
            </a:pPr>
            <a:r>
              <a:rPr lang="en-US" sz="2800" dirty="0"/>
              <a:t>No, I don’t like it.</a:t>
            </a:r>
          </a:p>
          <a:p>
            <a:pPr marL="457200" indent="-457200">
              <a:buFont typeface="Wingdings" pitchFamily="2" charset="2"/>
              <a:buChar char="q"/>
            </a:pPr>
            <a:r>
              <a:rPr lang="en-US" sz="2800" dirty="0"/>
              <a:t>No, I don’t know how to do it.</a:t>
            </a:r>
          </a:p>
          <a:p>
            <a:pPr marL="457200" indent="-457200">
              <a:buFont typeface="Wingdings" pitchFamily="2" charset="2"/>
              <a:buChar char="q"/>
            </a:pPr>
            <a:r>
              <a:rPr lang="en-US" sz="2800" dirty="0"/>
              <a:t>No, I don’t know the meaning of doing it.</a:t>
            </a:r>
          </a:p>
          <a:p>
            <a:pPr marL="457200" indent="-457200">
              <a:buFont typeface="Wingdings" pitchFamily="2" charset="2"/>
              <a:buChar char="q"/>
            </a:pPr>
            <a:r>
              <a:rPr lang="en-US" sz="2800" dirty="0"/>
              <a:t>…</a:t>
            </a:r>
          </a:p>
          <a:p>
            <a:endParaRPr lang="en-US" sz="2800" dirty="0"/>
          </a:p>
        </p:txBody>
      </p:sp>
      <p:sp>
        <p:nvSpPr>
          <p:cNvPr id="9" name="Title 1">
            <a:extLst>
              <a:ext uri="{FF2B5EF4-FFF2-40B4-BE49-F238E27FC236}">
                <a16:creationId xmlns:a16="http://schemas.microsoft.com/office/drawing/2014/main" id="{5553518F-15EE-6462-6F8B-0CD163AEA280}"/>
              </a:ext>
            </a:extLst>
          </p:cNvPr>
          <p:cNvSpPr txBox="1">
            <a:spLocks noGrp="1"/>
          </p:cNvSpPr>
          <p:nvPr>
            <p:ph type="title"/>
          </p:nvPr>
        </p:nvSpPr>
        <p:spPr>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Would you like to build an Altar of Incense?</a:t>
            </a:r>
            <a:endParaRPr lang="zh-CN" altLang="en-US" dirty="0"/>
          </a:p>
        </p:txBody>
      </p:sp>
    </p:spTree>
    <p:extLst>
      <p:ext uri="{BB962C8B-B14F-4D97-AF65-F5344CB8AC3E}">
        <p14:creationId xmlns:p14="http://schemas.microsoft.com/office/powerpoint/2010/main" val="386879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928303594"/>
              </p:ext>
            </p:extLst>
          </p:nvPr>
        </p:nvGraphicFramePr>
        <p:xfrm>
          <a:off x="211015" y="1359877"/>
          <a:ext cx="11512062" cy="466344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668215">
                <a:tc>
                  <a:txBody>
                    <a:bodyPr/>
                    <a:lstStyle/>
                    <a:p>
                      <a:r>
                        <a:rPr lang="en-US" sz="3600" dirty="0"/>
                        <a:t>Golden Verse: Exodus 32:6. </a:t>
                      </a:r>
                      <a:br>
                        <a:rPr lang="en-US" sz="3600" dirty="0"/>
                      </a:br>
                      <a:r>
                        <a:rPr lang="en-US" sz="3600" dirty="0"/>
                        <a:t>This is what God Said: </a:t>
                      </a:r>
                    </a:p>
                  </a:txBody>
                  <a:tcPr/>
                </a:tc>
                <a:extLst>
                  <a:ext uri="{0D108BD9-81ED-4DB2-BD59-A6C34878D82A}">
                    <a16:rowId xmlns:a16="http://schemas.microsoft.com/office/drawing/2014/main" val="3916847106"/>
                  </a:ext>
                </a:extLst>
              </a:tr>
              <a:tr h="784661">
                <a:tc>
                  <a:txBody>
                    <a:bodyPr/>
                    <a:lstStyle/>
                    <a:p>
                      <a:r>
                        <a:rPr lang="en-US" altLang="ja-JP" sz="3600" dirty="0"/>
                        <a:t>"</a:t>
                      </a:r>
                      <a:r>
                        <a:rPr lang="ja-JP" altLang="en-US" sz="3600"/>
                        <a:t>要把</a:t>
                      </a:r>
                      <a:r>
                        <a:rPr lang="ja-JP" altLang="en-US" sz="3600">
                          <a:solidFill>
                            <a:srgbClr val="FF0000"/>
                          </a:solidFill>
                        </a:rPr>
                        <a:t>坛</a:t>
                      </a:r>
                      <a:r>
                        <a:rPr lang="ja-JP" altLang="en-US" sz="3600"/>
                        <a:t>放在法柜前的幔子外、对着法柜上的施恩座、就是</a:t>
                      </a:r>
                      <a:r>
                        <a:rPr lang="ja-JP" altLang="en-US" sz="3600">
                          <a:solidFill>
                            <a:srgbClr val="FF0000"/>
                          </a:solidFill>
                        </a:rPr>
                        <a:t>我要与你相会的地方</a:t>
                      </a:r>
                      <a:r>
                        <a:rPr lang="ja-JP" altLang="en-US" sz="3600"/>
                        <a:t>。</a:t>
                      </a:r>
                      <a:r>
                        <a:rPr lang="en-US" altLang="ja-JP" sz="3600" dirty="0"/>
                        <a:t>" (</a:t>
                      </a:r>
                      <a:r>
                        <a:rPr lang="en-US" sz="3600" dirty="0"/>
                        <a:t>Exo30:6 CUVS)</a:t>
                      </a:r>
                    </a:p>
                  </a:txBody>
                  <a:tcPr/>
                </a:tc>
                <a:extLst>
                  <a:ext uri="{0D108BD9-81ED-4DB2-BD59-A6C34878D82A}">
                    <a16:rowId xmlns:a16="http://schemas.microsoft.com/office/drawing/2014/main" val="3424692710"/>
                  </a:ext>
                </a:extLst>
              </a:tr>
              <a:tr h="784661">
                <a:tc>
                  <a:txBody>
                    <a:bodyPr/>
                    <a:lstStyle/>
                    <a:p>
                      <a:r>
                        <a:rPr lang="en-US" sz="3600" dirty="0"/>
                        <a:t>"Put the altar in front of the curtain that is before the ark of the Testimony before the atonement cover that is over the Testimony - </a:t>
                      </a:r>
                      <a:r>
                        <a:rPr lang="en-US" sz="3600" dirty="0">
                          <a:solidFill>
                            <a:srgbClr val="FF0000"/>
                          </a:solidFill>
                        </a:rPr>
                        <a:t>where I will meet with you</a:t>
                      </a:r>
                      <a:r>
                        <a:rPr lang="en-US" sz="3600" dirty="0"/>
                        <a:t>." (Exo30:6 NIV)</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What is the Significance of Building the Altar of Incense?</a:t>
            </a:r>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1081385" cy="686435"/>
          </a:xfrm>
        </p:spPr>
        <p:txBody>
          <a:bodyPr/>
          <a:lstStyle/>
          <a:p>
            <a:pPr algn="ctr"/>
            <a:r>
              <a:rPr lang="zh-CN" altLang="en-US" b="1" dirty="0">
                <a:solidFill>
                  <a:srgbClr val="00B050"/>
                </a:solidFill>
                <a:latin typeface="DFKai-SB" panose="03000509000000000000" pitchFamily="65" charset="-120"/>
                <a:ea typeface="DFKai-SB" panose="03000509000000000000" pitchFamily="65" charset="-120"/>
                <a:sym typeface="+mn-ea"/>
              </a:rPr>
              <a:t>個人反思</a:t>
            </a:r>
            <a:r>
              <a:rPr lang="en-US" altLang="zh-CN" b="1" dirty="0">
                <a:solidFill>
                  <a:srgbClr val="00B050"/>
                </a:solidFill>
                <a:latin typeface="DFKai-SB" panose="03000509000000000000" pitchFamily="65" charset="-120"/>
                <a:ea typeface="DFKai-SB" panose="03000509000000000000" pitchFamily="65" charset="-120"/>
                <a:sym typeface="+mn-ea"/>
              </a:rPr>
              <a:t> </a:t>
            </a:r>
            <a:r>
              <a:rPr lang="en-US" altLang="zh-CN" b="1" dirty="0">
                <a:solidFill>
                  <a:srgbClr val="FF0000"/>
                </a:solidFill>
                <a:latin typeface="DFKai-SB" panose="03000509000000000000" pitchFamily="65" charset="-120"/>
                <a:ea typeface="DFKai-SB" panose="03000509000000000000" pitchFamily="65" charset="-120"/>
                <a:sym typeface="+mn-ea"/>
              </a:rPr>
              <a:t>&amp; </a:t>
            </a:r>
            <a:r>
              <a:rPr lang="zh-CN" altLang="en-US" b="1" dirty="0">
                <a:solidFill>
                  <a:srgbClr val="7030A0"/>
                </a:solidFill>
                <a:latin typeface="DFKai-SB" panose="03000509000000000000" pitchFamily="65" charset="-120"/>
                <a:ea typeface="DFKai-SB" panose="03000509000000000000" pitchFamily="65" charset="-120"/>
              </a:rPr>
              <a:t>教養智慧</a:t>
            </a:r>
            <a:r>
              <a:rPr lang="en-US" altLang="zh-CN" b="1" dirty="0">
                <a:solidFill>
                  <a:srgbClr val="7030A0"/>
                </a:solidFill>
                <a:latin typeface="DFKai-SB" panose="03000509000000000000" pitchFamily="65" charset="-120"/>
                <a:ea typeface="DFKai-SB" panose="03000509000000000000" pitchFamily="65" charset="-120"/>
              </a:rPr>
              <a:t> </a:t>
            </a:r>
            <a:endParaRPr lang="zh-CN" altLang="en-US" sz="2400" b="1" dirty="0">
              <a:solidFill>
                <a:schemeClr val="tx1"/>
              </a:solidFill>
              <a:highlight>
                <a:srgbClr val="FFFF00"/>
              </a:highlight>
              <a:latin typeface="DFKai-SB" panose="03000509000000000000" pitchFamily="65" charset="-120"/>
              <a:ea typeface="DFKai-SB" panose="03000509000000000000" pitchFamily="65" charset="-120"/>
            </a:endParaRPr>
          </a:p>
        </p:txBody>
      </p:sp>
      <p:sp>
        <p:nvSpPr>
          <p:cNvPr id="3" name="Content Placeholder 2"/>
          <p:cNvSpPr>
            <a:spLocks noGrp="1"/>
          </p:cNvSpPr>
          <p:nvPr>
            <p:ph idx="1"/>
            <p:custDataLst>
              <p:tags r:id="rId1"/>
            </p:custDataLst>
          </p:nvPr>
        </p:nvSpPr>
        <p:spPr>
          <a:xfrm>
            <a:off x="82063" y="686435"/>
            <a:ext cx="12109938" cy="5800090"/>
          </a:xfrm>
        </p:spPr>
        <p:txBody>
          <a:bodyPr/>
          <a:lstStyle/>
          <a:p>
            <a:pPr algn="l">
              <a:buNone/>
            </a:pPr>
            <a:r>
              <a:rPr lang="en-US" altLang="zh-CN" sz="2600" dirty="0">
                <a:sym typeface="+mn-ea"/>
              </a:rPr>
              <a:t> </a:t>
            </a:r>
            <a:r>
              <a:rPr lang="zh-CN" altLang="en-US" b="1" dirty="0">
                <a:solidFill>
                  <a:srgbClr val="00B050"/>
                </a:solidFill>
                <a:highlight>
                  <a:srgbClr val="FFFF00"/>
                </a:highlight>
                <a:latin typeface="DFKai-SB" panose="03000509000000000000" pitchFamily="65" charset="-120"/>
                <a:ea typeface="DFKai-SB" panose="03000509000000000000" pitchFamily="65" charset="-120"/>
              </a:rPr>
              <a:t>個人反思</a:t>
            </a:r>
            <a:r>
              <a:rPr lang="en-US" altLang="zh-CN" b="1" dirty="0">
                <a:solidFill>
                  <a:srgbClr val="00B050"/>
                </a:solidFill>
                <a:highlight>
                  <a:srgbClr val="FFFF00"/>
                </a:highlight>
                <a:latin typeface="DFKai-SB" panose="03000509000000000000" pitchFamily="65" charset="-120"/>
                <a:ea typeface="DFKai-SB" panose="03000509000000000000" pitchFamily="65" charset="-120"/>
              </a:rPr>
              <a:t> Personal Reflection</a:t>
            </a:r>
            <a:r>
              <a:rPr lang="zh-CN" altLang="en-US" sz="2800" b="1" dirty="0">
                <a:solidFill>
                  <a:srgbClr val="00B050"/>
                </a:solidFill>
                <a:latin typeface="DFKai-SB" panose="03000509000000000000" pitchFamily="65" charset="-120"/>
                <a:ea typeface="DFKai-SB" panose="03000509000000000000" pitchFamily="65" charset="-120"/>
              </a:rPr>
              <a:t>：</a:t>
            </a:r>
            <a:endParaRPr lang="zh-CN" altLang="en-US" sz="2800" dirty="0">
              <a:sym typeface="+mn-ea"/>
            </a:endParaRPr>
          </a:p>
          <a:p>
            <a:pPr marL="357505" indent="-357505" algn="l">
              <a:buNone/>
            </a:pPr>
            <a:r>
              <a:rPr lang="en-US" altLang="zh-CN" sz="2800" dirty="0">
                <a:sym typeface="+mn-ea"/>
              </a:rPr>
              <a:t>How to build an altar of incense in our family in modern times? </a:t>
            </a: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buNone/>
            </a:pPr>
            <a:r>
              <a:rPr lang="zh-CN" altLang="en-US" b="1" dirty="0">
                <a:solidFill>
                  <a:srgbClr val="7030A0"/>
                </a:solidFill>
                <a:highlight>
                  <a:srgbClr val="FFFF00"/>
                </a:highlight>
                <a:latin typeface="DFKai-SB" panose="03000509000000000000" pitchFamily="65" charset="-120"/>
                <a:ea typeface="DFKai-SB" panose="03000509000000000000" pitchFamily="65" charset="-120"/>
              </a:rPr>
              <a:t>教養智慧</a:t>
            </a:r>
            <a:r>
              <a:rPr lang="zh-CN" altLang="en-US" sz="2800" b="1" dirty="0">
                <a:solidFill>
                  <a:srgbClr val="00B0F0"/>
                </a:solidFill>
                <a:latin typeface="DFKai-SB" panose="03000509000000000000" pitchFamily="65" charset="-120"/>
                <a:ea typeface="DFKai-SB" panose="03000509000000000000" pitchFamily="65" charset="-120"/>
              </a:rPr>
              <a:t>：</a:t>
            </a:r>
            <a:endParaRPr lang="en-US" altLang="zh-CN"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ja-JP" sz="2800" b="1" dirty="0">
                <a:solidFill>
                  <a:srgbClr val="00B0F0"/>
                </a:solidFill>
                <a:latin typeface="DFKai-SB" panose="03000509000000000000" pitchFamily="65" charset="-120"/>
                <a:ea typeface="DFKai-SB" panose="03000509000000000000" pitchFamily="65" charset="-120"/>
              </a:rPr>
              <a:t>"</a:t>
            </a:r>
            <a:r>
              <a:rPr lang="ja-JP" altLang="en-US" sz="2800" b="1">
                <a:solidFill>
                  <a:srgbClr val="00B0F0"/>
                </a:solidFill>
                <a:latin typeface="DFKai-SB" panose="03000509000000000000" pitchFamily="65" charset="-120"/>
                <a:ea typeface="DFKai-SB" panose="03000509000000000000" pitchFamily="65" charset="-120"/>
              </a:rPr>
              <a:t>至于我、和我家、我们必定事奉耶和华。</a:t>
            </a:r>
            <a:r>
              <a:rPr lang="en-US" altLang="ja-JP" sz="2800" b="1" dirty="0">
                <a:solidFill>
                  <a:srgbClr val="00B0F0"/>
                </a:solidFill>
                <a:latin typeface="DFKai-SB" panose="03000509000000000000" pitchFamily="65" charset="-120"/>
                <a:ea typeface="DFKai-SB" panose="03000509000000000000" pitchFamily="65" charset="-120"/>
              </a:rPr>
              <a:t>" (Jos24:15 CUVS)</a:t>
            </a:r>
          </a:p>
          <a:p>
            <a:pPr marL="357505" indent="-357505">
              <a:buNone/>
            </a:pPr>
            <a:r>
              <a:rPr lang="en-US" altLang="zh-CN" sz="2800" b="1" dirty="0">
                <a:latin typeface="DFKai-SB" panose="03000509000000000000" pitchFamily="65" charset="-120"/>
                <a:ea typeface="DFKai-SB" panose="03000509000000000000" pitchFamily="65" charset="-120"/>
              </a:rPr>
              <a:t>"as for me and my household, we will serve the Lord ." (Jos24:15 NIV)</a:t>
            </a:r>
            <a:endParaRPr lang="zh-CN" altLang="en-US" sz="2000" dirty="0">
              <a:latin typeface="DFKai-SB" panose="03000509000000000000" pitchFamily="65" charset="-120"/>
              <a:ea typeface="DFKai-SB" panose="03000509000000000000" pitchFamily="65" charset="-120"/>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WPP_GENERATETEXT" val="1"/>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3164</TotalTime>
  <Words>632</Words>
  <Application>Microsoft Macintosh PowerPoint</Application>
  <PresentationFormat>Widescreen</PresentationFormat>
  <Paragraphs>53</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DFKai-SB</vt:lpstr>
      <vt:lpstr>Roboto</vt:lpstr>
      <vt:lpstr>Wingdings</vt:lpstr>
      <vt:lpstr>Orange Waves</vt:lpstr>
      <vt:lpstr>Exodus 出埃及記 30:01-10 The Altar of Incense  </vt:lpstr>
      <vt:lpstr>To Children: What is your favorite game?</vt:lpstr>
      <vt:lpstr>To Parents: What is your favorite job/occupation?</vt:lpstr>
      <vt:lpstr>What is the significance of your favorites?</vt:lpstr>
      <vt:lpstr>PowerPoint Presentation</vt:lpstr>
      <vt:lpstr>What is incense (香)?</vt:lpstr>
      <vt:lpstr>Would you like to build an Altar of Incense?</vt:lpstr>
      <vt:lpstr>What is the Significance of Building the Altar of Incense?</vt:lpstr>
      <vt:lpstr>個人反思 &amp; 教養智慧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約書亞記四章19-24節</dc:title>
  <dc:creator>STEVE LIN</dc:creator>
  <cp:lastModifiedBy>Charles D</cp:lastModifiedBy>
  <cp:revision>285</cp:revision>
  <dcterms:created xsi:type="dcterms:W3CDTF">2024-01-10T14:09:00Z</dcterms:created>
  <dcterms:modified xsi:type="dcterms:W3CDTF">2025-09-29T03:09:03Z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E2CDD37EF5E445F8B804523E65AA62AC_13</vt:lpwstr>
  </property>
  <property fmtid="{D5CDD505-2E9C-101B-9397-08002B2CF9AE}" pid="3" name="KSOProductBuildVer">
    <vt:lpwstr>1033-12.2.0.21931</vt:lpwstr>
  </property>
</Properties>
</file>

<file path=docProps/thumbnail.jpeg>
</file>